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91" r:id="rId5"/>
    <p:sldId id="330" r:id="rId6"/>
    <p:sldId id="365" r:id="rId7"/>
    <p:sldId id="259" r:id="rId8"/>
    <p:sldId id="294" r:id="rId9"/>
    <p:sldId id="260" r:id="rId10"/>
    <p:sldId id="261" r:id="rId11"/>
    <p:sldId id="295" r:id="rId12"/>
    <p:sldId id="262" r:id="rId13"/>
    <p:sldId id="263" r:id="rId14"/>
    <p:sldId id="292" r:id="rId15"/>
    <p:sldId id="264" r:id="rId16"/>
    <p:sldId id="293" r:id="rId17"/>
    <p:sldId id="265" r:id="rId18"/>
    <p:sldId id="296" r:id="rId19"/>
    <p:sldId id="268" r:id="rId20"/>
    <p:sldId id="267" r:id="rId21"/>
    <p:sldId id="325" r:id="rId22"/>
    <p:sldId id="326" r:id="rId23"/>
    <p:sldId id="276" r:id="rId24"/>
    <p:sldId id="328" r:id="rId25"/>
    <p:sldId id="329" r:id="rId26"/>
    <p:sldId id="277" r:id="rId27"/>
    <p:sldId id="278" r:id="rId28"/>
    <p:sldId id="279" r:id="rId29"/>
    <p:sldId id="280" r:id="rId30"/>
    <p:sldId id="281" r:id="rId31"/>
    <p:sldId id="287" r:id="rId32"/>
    <p:sldId id="284" r:id="rId33"/>
    <p:sldId id="289" r:id="rId34"/>
    <p:sldId id="286" r:id="rId35"/>
    <p:sldId id="327" r:id="rId36"/>
    <p:sldId id="285" r:id="rId37"/>
    <p:sldId id="283" r:id="rId38"/>
    <p:sldId id="282" r:id="rId39"/>
    <p:sldId id="290" r:id="rId40"/>
  </p:sldIdLst>
  <p:sldSz cx="9144000" cy="5143500" type="screen16x9"/>
  <p:notesSz cx="6858000" cy="9144000"/>
  <p:embeddedFontLst>
    <p:embeddedFont>
      <p:font typeface="French Script MT" panose="03020402040607040605" pitchFamily="66" charset="0"/>
      <p:regular r:id="rId42"/>
    </p:embeddedFont>
    <p:embeddedFont>
      <p:font typeface="Patrick Hand" panose="020B0604020202020204" charset="0"/>
      <p:regular r:id="rId43"/>
    </p:embeddedFont>
    <p:embeddedFont>
      <p:font typeface="Patrick Hand SC" panose="020B0604020202020204" charset="0"/>
      <p:regular r:id="rId44"/>
    </p:embeddedFont>
    <p:embeddedFont>
      <p:font typeface="Pristina" panose="03060402040406080204" pitchFamily="66" charset="0"/>
      <p:regular r:id="rId45"/>
    </p:embeddedFont>
    <p:embeddedFont>
      <p:font typeface="Segoe Print" panose="02000600000000000000" pitchFamily="2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aef39bea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aef39bea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aef39bea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aef39bea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aef39bea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aef39bea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aef39bea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aef39bea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aef39bea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aef39bea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aef39bea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aef39bea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aef39bea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aef39bea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aef39bea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aef39bea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aef39bea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aef39bea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aef39bea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aef39bea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aef39bea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aef39bea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aef39bea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aef39bea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aef39bea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aef39bea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aef39bea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aef39bea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aef39bea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aef39bea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aef39bea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aef39bea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ef39be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ef39be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ef39be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ef39be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aef39bea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aef39bea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ef39be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ef39be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ef39be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ef39be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aef39bea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aef39bea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Mobile">
  <p:cSld name="BLANK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Tablet">
  <p:cSld name="BLANK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dk2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&gt;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 panose="00000500000000000000"/>
              <a:buChar char="-"/>
              <a:defRPr sz="24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rendran36/Fake_News_Detecto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HDgCRXyUeY%0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2070100" y="1426210"/>
            <a:ext cx="5004435" cy="10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5400" b="1" dirty="0">
                <a:latin typeface="Pristina" panose="03060402040406080204" pitchFamily="66" charset="0"/>
                <a:ea typeface="Patrick Hand" panose="00000500000000000000"/>
                <a:cs typeface="Patrick Hand" panose="00000500000000000000"/>
                <a:sym typeface="Patrick Hand" panose="00000500000000000000"/>
              </a:rPr>
              <a:t>CYRIM</a:t>
            </a:r>
            <a:br>
              <a:rPr lang="en-GB" sz="5400" dirty="0">
                <a:latin typeface="Pristina" panose="03060402040406080204" pitchFamily="66" charset="0"/>
                <a:ea typeface="Patrick Hand" panose="00000500000000000000"/>
                <a:cs typeface="Patrick Hand" panose="00000500000000000000"/>
                <a:sym typeface="Patrick Hand" panose="00000500000000000000"/>
              </a:rPr>
            </a:br>
            <a:r>
              <a:rPr lang="en-GB" sz="5400" b="1" dirty="0">
                <a:latin typeface="Pristina" panose="03060402040406080204" pitchFamily="66" charset="0"/>
                <a:ea typeface="Patrick Hand" panose="00000500000000000000"/>
                <a:cs typeface="Patrick Hand" panose="00000500000000000000"/>
                <a:sym typeface="Patrick Hand" panose="00000500000000000000"/>
              </a:rPr>
              <a:t>Fake News Detector</a:t>
            </a:r>
            <a:endParaRPr sz="5400" b="1" dirty="0">
              <a:latin typeface="Pristina" panose="03060402040406080204" pitchFamily="66" charset="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</p:txBody>
      </p:sp>
      <p:sp>
        <p:nvSpPr>
          <p:cNvPr id="64" name="Google Shape;64;p16"/>
          <p:cNvSpPr txBox="1"/>
          <p:nvPr/>
        </p:nvSpPr>
        <p:spPr>
          <a:xfrm>
            <a:off x="3725545" y="2783205"/>
            <a:ext cx="3174365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sym typeface="Arial" panose="020B0604020202020204"/>
              </a:rPr>
              <a:t>                                 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CYBERX</a:t>
            </a:r>
            <a:endParaRPr sz="1400" b="1" i="0" u="none" strike="noStrike" cap="none" dirty="0">
              <a:solidFill>
                <a:srgbClr val="000000"/>
              </a:solidFill>
              <a:latin typeface="Pristina" panose="03060402040406080204" pitchFamily="66" charset="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i="0" u="none" strike="noStrike" cap="none" dirty="0" err="1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Narendran</a:t>
            </a:r>
            <a:r>
              <a:rPr lang="en-GB" sz="1800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 S Nair</a:t>
            </a:r>
            <a:endParaRPr sz="1800" i="0" u="none" strike="noStrike" cap="none" dirty="0">
              <a:solidFill>
                <a:srgbClr val="000000"/>
              </a:solidFill>
              <a:latin typeface="Pristina" panose="03060402040406080204" pitchFamily="66" charset="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Aravind MS</a:t>
            </a:r>
            <a:endParaRPr sz="1800" i="0" u="none" strike="noStrike" cap="none" dirty="0">
              <a:solidFill>
                <a:srgbClr val="000000"/>
              </a:solidFill>
              <a:latin typeface="Pristina" panose="03060402040406080204" pitchFamily="66" charset="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Vikas Jose K</a:t>
            </a:r>
            <a:endParaRPr sz="1800" i="0" u="none" strike="noStrike" cap="none" dirty="0">
              <a:solidFill>
                <a:srgbClr val="000000"/>
              </a:solidFill>
              <a:latin typeface="Pristina" panose="03060402040406080204" pitchFamily="66" charset="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i="0" u="none" strike="noStrike" cap="none" dirty="0" err="1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Suhaib</a:t>
            </a:r>
            <a:r>
              <a:rPr lang="en-GB" sz="1800" i="0" u="none" strike="noStrike" cap="none" dirty="0">
                <a:solidFill>
                  <a:srgbClr val="000000"/>
                </a:solidFill>
                <a:latin typeface="Pristina" panose="03060402040406080204" pitchFamily="66" charset="0"/>
                <a:ea typeface="Patrick Hand SC" panose="00000500000000000000"/>
                <a:cs typeface="Patrick Hand SC" panose="00000500000000000000"/>
                <a:sym typeface="Patrick Hand SC" panose="00000500000000000000"/>
              </a:rPr>
              <a:t> MT</a:t>
            </a:r>
            <a:endParaRPr sz="1800" i="0" u="none" strike="noStrike" cap="none" dirty="0">
              <a:solidFill>
                <a:srgbClr val="000000"/>
              </a:solidFill>
              <a:latin typeface="Pristina" panose="03060402040406080204" pitchFamily="66" charset="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Pristina" panose="03060402040406080204" pitchFamily="66" charset="0"/>
                <a:cs typeface="Pristina" panose="03060402040406080204" pitchFamily="66" charset="0"/>
              </a:rPr>
              <a:t>Visualize Datasets </a:t>
            </a:r>
            <a:endParaRPr sz="2800" b="1" dirty="0"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  <p:pic>
        <p:nvPicPr>
          <p:cNvPr id="2" name="Picture 1" descr="3"/>
          <p:cNvPicPr>
            <a:picLocks noChangeAspect="1"/>
          </p:cNvPicPr>
          <p:nvPr/>
        </p:nvPicPr>
        <p:blipFill>
          <a:blip r:embed="rId3"/>
          <a:srcRect r="6611"/>
          <a:stretch>
            <a:fillRect/>
          </a:stretch>
        </p:blipFill>
        <p:spPr>
          <a:xfrm>
            <a:off x="1709420" y="1394460"/>
            <a:ext cx="5725795" cy="3046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Pristina" panose="03060402040406080204" pitchFamily="66" charset="0"/>
                <a:cs typeface="Pristina" panose="03060402040406080204" pitchFamily="66" charset="0"/>
              </a:rPr>
              <a:t>Visualize Datasets </a:t>
            </a:r>
            <a:endParaRPr sz="2800" b="1" dirty="0"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pic>
        <p:nvPicPr>
          <p:cNvPr id="3" name="Picture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0" y="1410335"/>
            <a:ext cx="5927090" cy="2917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1628250" y="92075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Prepare the Data by Performing Tokenization and Padding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pic>
        <p:nvPicPr>
          <p:cNvPr id="2" name="Picture 1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45" y="1510030"/>
            <a:ext cx="6008370" cy="2712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628140" y="892350"/>
            <a:ext cx="5887720" cy="4540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Understand the intuition behind 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R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ecurrent 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N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eural 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N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etworks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sp>
        <p:nvSpPr>
          <p:cNvPr id="114" name="Google Shape;114;p23"/>
          <p:cNvSpPr txBox="1"/>
          <p:nvPr/>
        </p:nvSpPr>
        <p:spPr>
          <a:xfrm>
            <a:off x="1628238" y="1346375"/>
            <a:ext cx="5732400" cy="1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Feedforward Neural Networks (vanilla networks) map a fixed size input (such as image) to a fixed size output (classes or probabilities)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None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 drawback in Feedforward networks is that they do not have any time dependency or memory effect.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None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 RNN is a type pf ANN that is designed to take temporal dimension into consideration by having a memory (internal state) (feedback loop).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1628250" y="716239"/>
            <a:ext cx="5887500" cy="63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Understand the intuition behind recurrent neural networks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1055" y="1456055"/>
            <a:ext cx="4875530" cy="28263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  <p:sp>
        <p:nvSpPr>
          <p:cNvPr id="121" name="Google Shape;121;p24"/>
          <p:cNvSpPr txBox="1"/>
          <p:nvPr/>
        </p:nvSpPr>
        <p:spPr>
          <a:xfrm>
            <a:off x="1980685" y="773676"/>
            <a:ext cx="5036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Pristina" panose="03060402040406080204" pitchFamily="66" charset="0"/>
                <a:ea typeface="Patrick Hand" panose="00000500000000000000"/>
                <a:cs typeface="Pristina" panose="03060402040406080204" pitchFamily="66" charset="0"/>
                <a:sym typeface="Patrick Hand" panose="00000500000000000000"/>
              </a:rPr>
              <a:t>RNN ARCHITECTURE</a:t>
            </a:r>
            <a:endParaRPr sz="2800" b="1" dirty="0">
              <a:latin typeface="Pristina" panose="03060402040406080204" pitchFamily="66" charset="0"/>
              <a:ea typeface="Patrick Hand" panose="00000500000000000000"/>
              <a:cs typeface="Pristina" panose="03060402040406080204" pitchFamily="66" charset="0"/>
              <a:sym typeface="Patrick Hand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ristina" panose="03060402040406080204" pitchFamily="66" charset="0"/>
              <a:ea typeface="Patrick Hand" panose="00000500000000000000"/>
              <a:cs typeface="Pristina" panose="03060402040406080204" pitchFamily="66" charset="0"/>
              <a:sym typeface="Patrick Hand" panose="00000500000000000000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1763844" y="1650926"/>
            <a:ext cx="5130000" cy="164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 RNN contains a temporal loop in which the hidden layer not only gives an output but it feeds itself as well.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An extra dimension is added which is time.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RNN can recall what happened in the previous time stamp so it works great with sequence of text.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  <p:sp>
        <p:nvSpPr>
          <p:cNvPr id="121" name="Google Shape;121;p24"/>
          <p:cNvSpPr txBox="1"/>
          <p:nvPr/>
        </p:nvSpPr>
        <p:spPr>
          <a:xfrm>
            <a:off x="2001640" y="773041"/>
            <a:ext cx="5036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Pristina" panose="03060402040406080204" pitchFamily="66" charset="0"/>
                <a:ea typeface="Patrick Hand" panose="00000500000000000000"/>
                <a:cs typeface="Pristina" panose="03060402040406080204" pitchFamily="66" charset="0"/>
                <a:sym typeface="Patrick Hand" panose="00000500000000000000"/>
              </a:rPr>
              <a:t>RNN ARCHITECTURE</a:t>
            </a:r>
            <a:endParaRPr sz="2800" b="1" dirty="0">
              <a:latin typeface="Pristina" panose="03060402040406080204" pitchFamily="66" charset="0"/>
              <a:ea typeface="Patrick Hand" panose="00000500000000000000"/>
              <a:cs typeface="Pristina" panose="03060402040406080204" pitchFamily="66" charset="0"/>
              <a:sym typeface="Patrick Hand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ristina" panose="03060402040406080204" pitchFamily="66" charset="0"/>
              <a:ea typeface="Patrick Hand" panose="00000500000000000000"/>
              <a:cs typeface="Pristina" panose="03060402040406080204" pitchFamily="66" charset="0"/>
              <a:sym typeface="Patrick Hand" panose="00000500000000000000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16380" y="1774825"/>
            <a:ext cx="6007100" cy="21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628250" y="712732"/>
            <a:ext cx="5887500" cy="5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What 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M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ake RNNs 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S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o Special?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sp>
        <p:nvSpPr>
          <p:cNvPr id="131" name="Google Shape;131;p25"/>
          <p:cNvSpPr txBox="1"/>
          <p:nvPr/>
        </p:nvSpPr>
        <p:spPr>
          <a:xfrm>
            <a:off x="5277800" y="41094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557775" y="1612268"/>
            <a:ext cx="5958000" cy="28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Feedforward ANNs are so constrained with their fixed number of input and outputs.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For example, a CNN will have fixed size image (28x28) and generates a fixed output (class or probabilities).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Feedforward ANN have a fixed configuration, i.e.: same number of hidden layers and weights.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628275" y="713360"/>
            <a:ext cx="5887500" cy="5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What Make RNNs So Special?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sp>
        <p:nvSpPr>
          <p:cNvPr id="131" name="Google Shape;131;p25"/>
          <p:cNvSpPr txBox="1"/>
          <p:nvPr/>
        </p:nvSpPr>
        <p:spPr>
          <a:xfrm>
            <a:off x="5277800" y="41094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557775" y="1553213"/>
            <a:ext cx="5958000" cy="28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r>
              <a:rPr lang="en-GB" sz="1600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Recurrent Neural Networks offer huge advantage over feedforward ANN and they are much more fun! 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endParaRPr sz="1600"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Ø"/>
            </a:pPr>
            <a:r>
              <a:rPr lang="en-GB" sz="1600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RNN allow us to work with a sequence of vectors:</a:t>
            </a:r>
            <a:endParaRPr sz="1600"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933450" lvl="1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romanLcPeriod"/>
            </a:pPr>
            <a:r>
              <a:rPr lang="en-GB" sz="1600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Sequence in inputs</a:t>
            </a:r>
            <a:endParaRPr sz="1600"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933450" lvl="1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romanLcPeriod"/>
            </a:pPr>
            <a:r>
              <a:rPr lang="en-GB" sz="1600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Sequence in outputs</a:t>
            </a:r>
            <a:endParaRPr sz="1600"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933450" lvl="1" indent="-342900" algn="l" rtl="0">
              <a:spcBef>
                <a:spcPts val="0"/>
              </a:spcBef>
              <a:spcAft>
                <a:spcPts val="0"/>
              </a:spcAft>
              <a:buSzPts val="1500"/>
              <a:buFont typeface="+mj-lt"/>
              <a:buAutoNum type="romanLcPeriod"/>
            </a:pPr>
            <a:r>
              <a:rPr lang="en-GB" sz="1600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Sequence in both!</a:t>
            </a:r>
            <a:endParaRPr sz="1600"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trick Hand" panose="00000500000000000000"/>
              <a:ea typeface="Patrick Hand" panose="00000500000000000000"/>
              <a:cs typeface="Patrick Hand" panose="0000050000000000000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sp>
        <p:nvSpPr>
          <p:cNvPr id="151" name="Google Shape;151;p28"/>
          <p:cNvSpPr txBox="1"/>
          <p:nvPr/>
        </p:nvSpPr>
        <p:spPr>
          <a:xfrm>
            <a:off x="1744842" y="765980"/>
            <a:ext cx="5868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Pristina" panose="03060402040406080204" pitchFamily="66" charset="0"/>
                <a:ea typeface="Patrick Hand SC" panose="00000500000000000000"/>
                <a:cs typeface="Pristina" panose="03060402040406080204" pitchFamily="66" charset="0"/>
                <a:sym typeface="Patrick Hand SC" panose="00000500000000000000"/>
              </a:rPr>
              <a:t>VANISHING GRADIENT PROBLEM</a:t>
            </a:r>
            <a:endParaRPr sz="2800" b="1" dirty="0">
              <a:latin typeface="Pristina" panose="03060402040406080204" pitchFamily="66" charset="0"/>
              <a:ea typeface="Patrick Hand SC" panose="00000500000000000000"/>
              <a:cs typeface="Pristina" panose="03060402040406080204" pitchFamily="66" charset="0"/>
              <a:sym typeface="Patrick Hand SC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ristina" panose="03060402040406080204" pitchFamily="66" charset="0"/>
              <a:ea typeface="Patrick Hand" panose="00000500000000000000"/>
              <a:cs typeface="Pristina" panose="03060402040406080204" pitchFamily="66" charset="0"/>
              <a:sym typeface="Patrick Hand" panose="00000500000000000000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1611980" y="1571160"/>
            <a:ext cx="58017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ANN gradients are calculated during backpropagation.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In backpropagation, we calculate the derivatives of the network by moving from the outermost layer (close to output) back to the initial layers (close to inputs)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The chain rule is used during this calculation in which the derivatives from the final layers are multiplied by the derivatives from early layers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The gradients keeps diminishing exponentially and therefore the weights and biases are no longer being updated..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628250" y="876033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I</a:t>
            </a:r>
            <a:r>
              <a:rPr lang="en-GB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ntroduction</a:t>
            </a:r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71" name="Google Shape;71;p17"/>
          <p:cNvSpPr txBox="1"/>
          <p:nvPr/>
        </p:nvSpPr>
        <p:spPr>
          <a:xfrm>
            <a:off x="1821180" y="1499870"/>
            <a:ext cx="5501640" cy="26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We live in a world  of mis- information and fake news. The goal of this hands-on project is to detect fake news based on Recurrent Neural Networks.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NLP work by converting words(text) into numbers.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These numbers are then used to train an AI/ML models to make predictions.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Wingdings" panose="05000000000000000000" charset="0"/>
              <a:buChar char="Ø"/>
            </a:pPr>
            <a:r>
              <a:rPr lang="en-GB" dirty="0">
                <a:latin typeface="Segoe Print" panose="02000600000000000000" charset="0"/>
                <a:ea typeface="Patrick Hand" panose="00000500000000000000"/>
                <a:cs typeface="Segoe Print" panose="02000600000000000000" charset="0"/>
                <a:sym typeface="Patrick Hand" panose="00000500000000000000"/>
              </a:rPr>
              <a:t>Al/ML-based fake news detector is crucial for companies and media to automatically predict whether circulating news is fake or not.</a:t>
            </a:r>
            <a:endParaRPr dirty="0">
              <a:latin typeface="Segoe Print" panose="02000600000000000000" charset="0"/>
              <a:ea typeface="Patrick Hand" panose="00000500000000000000"/>
              <a:cs typeface="Segoe Print" panose="02000600000000000000" charset="0"/>
              <a:sym typeface="Patrick Hand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1696020" y="859205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VANISHING GRADIENT PROBLEM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1521415" y="1605250"/>
            <a:ext cx="5811600" cy="26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The error has to propagate through all the previous layers resulting in a vanishing gradient.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As the gradient goes smaller, the network weights are no longer updated.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 As more layers are added, the gradients of the loss function approaches zero, making the network hard to train.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LSTM networks work much better compared to vanilla RNN since they overcome the vanishing gradient problem.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None/>
            </a:pP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742950" lvl="0" indent="-28575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1628075" y="859205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LSTM INTUTION</a:t>
            </a: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1507445" y="1530320"/>
            <a:ext cx="5811600" cy="26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alt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LSTM Netoworks are type of RNN that are designed to remember long term dependencies by default.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LSTM can remember and recall information for a prolonged period of time.</a:t>
            </a:r>
            <a:endParaRPr lang="en-GB"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LSTM networks work much better compared to vanilla RNN since they overcome the vanishing gradient problem.</a:t>
            </a: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alt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LSTM contains gates that allow or block information from passing by.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None/>
            </a:pP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742950" lvl="0" indent="-28575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1628075" y="859205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LSTM INTUTION</a:t>
            </a:r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1507445" y="1530320"/>
            <a:ext cx="5811600" cy="26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Sigmoid output ranges from 0 to 1.</a:t>
            </a:r>
          </a:p>
          <a:p>
            <a:pPr lvl="1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0 = Do not allow any data to flow</a:t>
            </a:r>
          </a:p>
          <a:p>
            <a:pPr lvl="1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charset="0"/>
              <a:buChar char="Ø"/>
            </a:pPr>
            <a:r>
              <a:rPr lang="en-US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1 = Allow every thing to flow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742950" lvl="0" indent="-28575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  <p:pic>
        <p:nvPicPr>
          <p:cNvPr id="2" name="Picture 1" descr="Iv3n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10" y="2511425"/>
            <a:ext cx="4284980" cy="1972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Build and Train the Model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 lang="en-GB"/>
          </a:p>
        </p:txBody>
      </p:sp>
      <p:pic>
        <p:nvPicPr>
          <p:cNvPr id="2" name="Picture 1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15" y="1372870"/>
            <a:ext cx="5935345" cy="3079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Build and Train the Model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 lang="en-GB"/>
          </a:p>
        </p:txBody>
      </p:sp>
      <p:pic>
        <p:nvPicPr>
          <p:cNvPr id="3" name="Picture 2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45" y="1435100"/>
            <a:ext cx="6025515" cy="2898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628250" y="86564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dirty="0">
                <a:solidFill>
                  <a:schemeClr val="tx1"/>
                </a:solidFill>
                <a:effectLst/>
                <a:latin typeface="Pristina" panose="03060402040406080204" pitchFamily="66" charset="0"/>
                <a:cs typeface="Pristina" panose="03060402040406080204" pitchFamily="66" charset="0"/>
              </a:rPr>
              <a:t>Evaluation of Model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 lang="en-GB"/>
          </a:p>
        </p:txBody>
      </p:sp>
      <p:pic>
        <p:nvPicPr>
          <p:cNvPr id="2" name="Picture 1" descr="8"/>
          <p:cNvPicPr>
            <a:picLocks noChangeAspect="1"/>
          </p:cNvPicPr>
          <p:nvPr/>
        </p:nvPicPr>
        <p:blipFill>
          <a:blip r:embed="rId3"/>
          <a:srcRect r="10889"/>
          <a:stretch>
            <a:fillRect/>
          </a:stretch>
        </p:blipFill>
        <p:spPr>
          <a:xfrm>
            <a:off x="1457325" y="1479550"/>
            <a:ext cx="6058535" cy="2575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ctrTitle" idx="4294967295"/>
          </p:nvPr>
        </p:nvSpPr>
        <p:spPr>
          <a:xfrm>
            <a:off x="2213949" y="2359960"/>
            <a:ext cx="4716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</a:pPr>
            <a:r>
              <a:rPr lang="en-US" sz="6000" b="1">
                <a:solidFill>
                  <a:schemeClr val="accent6"/>
                </a:solidFill>
                <a:latin typeface="French Script MT" panose="03020402040607040605" charset="0"/>
                <a:cs typeface="French Script MT" panose="03020402040607040605" charset="0"/>
                <a:sym typeface="Patrick Hand SC" panose="00000500000000000000"/>
              </a:rPr>
              <a:t>Proposed Model</a:t>
            </a:r>
            <a:endParaRPr sz="6000" b="0" i="0" u="none" strike="noStrike" cap="none" dirty="0">
              <a:solidFill>
                <a:schemeClr val="accent6"/>
              </a:solidFill>
              <a:latin typeface="Patrick Hand SC" panose="00000500000000000000"/>
              <a:ea typeface="Patrick Hand SC" panose="00000500000000000000"/>
              <a:cs typeface="Patrick Hand SC" panose="00000500000000000000"/>
              <a:sym typeface="Patrick Hand SC" panose="00000500000000000000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4639808" y="95522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6D9EE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37"/>
          <p:cNvSpPr/>
          <p:nvPr/>
        </p:nvSpPr>
        <p:spPr>
          <a:xfrm rot="1473078">
            <a:off x="3478170" y="1601627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6D9EE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37"/>
          <p:cNvSpPr/>
          <p:nvPr/>
        </p:nvSpPr>
        <p:spPr>
          <a:xfrm>
            <a:off x="4392708" y="831500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6D9EE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37"/>
          <p:cNvSpPr/>
          <p:nvPr/>
        </p:nvSpPr>
        <p:spPr>
          <a:xfrm rot="2487314">
            <a:off x="4182387" y="2273458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6D9EE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  <p:pic>
        <p:nvPicPr>
          <p:cNvPr id="224" name="Google Shape;224;p38" descr="0.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785" y="50165"/>
            <a:ext cx="9029065" cy="504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pic>
        <p:nvPicPr>
          <p:cNvPr id="230" name="Google Shape;230;p39" descr="0.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40" y="43815"/>
            <a:ext cx="9062720" cy="505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29</a:t>
            </a:fld>
            <a:endParaRPr lang="en-GB"/>
          </a:p>
        </p:txBody>
      </p:sp>
      <p:pic>
        <p:nvPicPr>
          <p:cNvPr id="236" name="Google Shape;236;p40" descr="0.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135" y="34290"/>
            <a:ext cx="9015095" cy="507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1628275" y="917405"/>
            <a:ext cx="5887500" cy="42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Solution Proposal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1692275" y="1710055"/>
            <a:ext cx="5823585" cy="21272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Import libraries/datasets and perform preliminary data processing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Perform Exploratory data analysis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Perform data cleaning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Visualize datasets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</a:rPr>
              <a:t>Prepare the data by performing tokenization and padding </a:t>
            </a:r>
            <a:endParaRPr sz="1300" dirty="0">
              <a:solidFill>
                <a:srgbClr val="595959"/>
              </a:solidFill>
              <a:latin typeface="Segoe Print" panose="02000600000000000000" charset="0"/>
              <a:ea typeface="Lato" panose="020F0502020204030203"/>
              <a:cs typeface="Segoe Print" panose="02000600000000000000" charset="0"/>
              <a:sym typeface="Lato" panose="020F0502020204030203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30</a:t>
            </a:fld>
            <a:endParaRPr lang="en-GB"/>
          </a:p>
        </p:txBody>
      </p:sp>
      <p:pic>
        <p:nvPicPr>
          <p:cNvPr id="242" name="Google Shape;242;p41" descr="0.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40" y="38100"/>
            <a:ext cx="9062720" cy="506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pic>
        <p:nvPicPr>
          <p:cNvPr id="278" name="Google Shape;278;p47" descr="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290" y="27305"/>
            <a:ext cx="9076055" cy="508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32</a:t>
            </a:fld>
            <a:endParaRPr lang="en-GB"/>
          </a:p>
        </p:txBody>
      </p:sp>
      <p:pic>
        <p:nvPicPr>
          <p:cNvPr id="2" name="Picture 1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" y="22225"/>
            <a:ext cx="9025255" cy="5099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pic>
        <p:nvPicPr>
          <p:cNvPr id="2" name="Picture 1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" y="37465"/>
            <a:ext cx="9023985" cy="50692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pic>
        <p:nvPicPr>
          <p:cNvPr id="272" name="Google Shape;272;p46" descr="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305" y="20320"/>
            <a:ext cx="9089390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35</a:t>
            </a:fld>
            <a:endParaRPr lang="en-GB"/>
          </a:p>
        </p:txBody>
      </p:sp>
      <p:pic>
        <p:nvPicPr>
          <p:cNvPr id="3" name="Picture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" y="22225"/>
            <a:ext cx="9015095" cy="5099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36</a:t>
            </a:fld>
            <a:endParaRPr lang="en-GB"/>
          </a:p>
        </p:txBody>
      </p:sp>
      <p:pic>
        <p:nvPicPr>
          <p:cNvPr id="266" name="Google Shape;266;p45" descr="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465" y="20320"/>
            <a:ext cx="9069705" cy="510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37</a:t>
            </a:fld>
            <a:endParaRPr lang="en-GB"/>
          </a:p>
        </p:txBody>
      </p:sp>
      <p:pic>
        <p:nvPicPr>
          <p:cNvPr id="254" name="Google Shape;254;p43" descr="1.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830" y="29845"/>
            <a:ext cx="9070340" cy="50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38</a:t>
            </a:fld>
            <a:endParaRPr lang="en-GB"/>
          </a:p>
        </p:txBody>
      </p:sp>
      <p:pic>
        <p:nvPicPr>
          <p:cNvPr id="248" name="Google Shape;248;p42" descr="1.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40" y="40640"/>
            <a:ext cx="9062720" cy="506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39</a:t>
            </a:fld>
            <a:endParaRPr lang="en-GB"/>
          </a:p>
        </p:txBody>
      </p:sp>
      <p:sp>
        <p:nvSpPr>
          <p:cNvPr id="296" name="Google Shape;296;p50"/>
          <p:cNvSpPr txBox="1">
            <a:spLocks noGrp="1"/>
          </p:cNvSpPr>
          <p:nvPr>
            <p:ph type="ctrTitle" idx="4294967295"/>
          </p:nvPr>
        </p:nvSpPr>
        <p:spPr>
          <a:xfrm>
            <a:off x="1980245" y="2605763"/>
            <a:ext cx="53067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</a:pPr>
            <a:r>
              <a:rPr lang="en-US" sz="9600" b="1" i="0" u="none" strike="noStrike" cap="none">
                <a:solidFill>
                  <a:schemeClr val="accent6"/>
                </a:solidFill>
                <a:latin typeface="French Script MT" panose="03020402040607040605" charset="0"/>
                <a:ea typeface="Patrick Hand SC" panose="00000500000000000000"/>
                <a:cs typeface="French Script MT" panose="03020402040607040605" charset="0"/>
                <a:sym typeface="Patrick Hand SC" panose="00000500000000000000"/>
              </a:rPr>
              <a:t>Thankyou</a:t>
            </a:r>
          </a:p>
        </p:txBody>
      </p:sp>
      <p:sp>
        <p:nvSpPr>
          <p:cNvPr id="4" name="Google Shape;212;p37"/>
          <p:cNvSpPr txBox="1">
            <a:spLocks noGrp="1"/>
          </p:cNvSpPr>
          <p:nvPr/>
        </p:nvSpPr>
        <p:spPr>
          <a:xfrm>
            <a:off x="2213610" y="3454400"/>
            <a:ext cx="4716145" cy="3270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</a:pPr>
            <a:r>
              <a:rPr lang="en-US" sz="2000" b="1">
                <a:solidFill>
                  <a:schemeClr val="accent6"/>
                </a:solidFill>
                <a:latin typeface="Pristina" panose="03060402040406080204" pitchFamily="66" charset="0"/>
                <a:cs typeface="Pristina" panose="03060402040406080204" pitchFamily="66" charset="0"/>
                <a:sym typeface="Patrick Hand SC" panose="00000500000000000000"/>
                <a:hlinkClick r:id="rId3" action="ppaction://hlinkfile"/>
              </a:rPr>
              <a:t>https://github.com/Narendran36/Fake_News_Detector</a:t>
            </a:r>
            <a:endParaRPr lang="en-US" sz="2000" b="1">
              <a:solidFill>
                <a:schemeClr val="accent6"/>
              </a:solidFill>
              <a:latin typeface="Pristina" panose="03060402040406080204" pitchFamily="66" charset="0"/>
              <a:cs typeface="Pristina" panose="03060402040406080204" pitchFamily="66" charset="0"/>
              <a:sym typeface="Patrick Hand SC" panose="00000500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1628275" y="916770"/>
            <a:ext cx="5887500" cy="42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Solution Proposal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1692275" y="1750695"/>
            <a:ext cx="5823585" cy="1957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Understand the intuition behind recurrent neural networks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Understand the intuition behind LSTMs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Train an LSTM Model </a:t>
            </a:r>
            <a:endParaRPr sz="1400" dirty="0">
              <a:solidFill>
                <a:srgbClr val="000000"/>
              </a:solidFill>
              <a:latin typeface="Segoe Print" panose="02000600000000000000" charset="0"/>
              <a:cs typeface="Segoe Print" panose="02000600000000000000" charset="0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GB" sz="1400" dirty="0">
                <a:solidFill>
                  <a:srgbClr val="000000"/>
                </a:solidFill>
                <a:latin typeface="Segoe Print" panose="02000600000000000000" charset="0"/>
                <a:cs typeface="Segoe Print" panose="02000600000000000000" charset="0"/>
                <a:sym typeface="+mn-ea"/>
              </a:rPr>
              <a:t>Assess/evaluate trained model performance</a:t>
            </a:r>
            <a:endParaRPr sz="1300" dirty="0">
              <a:solidFill>
                <a:srgbClr val="595959"/>
              </a:solidFill>
              <a:latin typeface="Segoe Print" panose="02000600000000000000" charset="0"/>
              <a:ea typeface="Lato" panose="020F0502020204030203"/>
              <a:cs typeface="Segoe Print" panose="02000600000000000000" charset="0"/>
              <a:sym typeface="Lato" panose="020F0502020204030203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1628275" y="916770"/>
            <a:ext cx="5887500" cy="42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Technical</a:t>
            </a: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 Pro</a:t>
            </a:r>
            <a:r>
              <a:rPr lang="en-US" alt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file</a:t>
            </a:r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1737360" y="1593215"/>
            <a:ext cx="3445510" cy="1957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Platform: Colab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Natural Language Processing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Data Science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Recurrent Neural Networks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LSTM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Python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Tensorflow</a:t>
            </a:r>
            <a:endParaRPr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charset="0"/>
              <a:cs typeface="Segoe Print" panose="02000600000000000000" charset="0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Pandas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endParaRPr lang="en-US" sz="1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charset="0"/>
              <a:ea typeface="Lato" panose="020F0502020204030203"/>
              <a:cs typeface="Segoe Print" panose="02000600000000000000" charset="0"/>
              <a:sym typeface="Lato" panose="020F0502020204030203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2" name="Google Shape;77;p18"/>
          <p:cNvSpPr txBox="1">
            <a:spLocks noGrp="1"/>
          </p:cNvSpPr>
          <p:nvPr/>
        </p:nvSpPr>
        <p:spPr>
          <a:xfrm>
            <a:off x="5243830" y="1635125"/>
            <a:ext cx="2140585" cy="2728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&gt;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 panose="00000500000000000000"/>
              <a:buChar char="-"/>
              <a:defRPr sz="1600" b="0" i="0" u="none" strike="noStrike" cap="none">
                <a:solidFill>
                  <a:schemeClr val="dk1"/>
                </a:solidFill>
                <a:latin typeface="Patrick Hand" panose="00000500000000000000"/>
                <a:ea typeface="Patrick Hand" panose="00000500000000000000"/>
                <a:cs typeface="Patrick Hand" panose="00000500000000000000"/>
                <a:sym typeface="Patrick Hand" panose="00000500000000000000"/>
              </a:defRPr>
            </a:lvl9pPr>
          </a:lstStyle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cs typeface="Segoe Print" panose="02000600000000000000" charset="0"/>
              </a:rPr>
              <a:t>Numpy</a:t>
            </a:r>
            <a:endParaRPr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charset="0"/>
              <a:cs typeface="Segoe Print" panose="02000600000000000000" charset="0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Plotly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Streamlit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Seaborn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Wordcloud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Nltk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Sklearn</a:t>
            </a: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r>
              <a:rPr lang="en-US" sz="13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Print" panose="02000600000000000000" charset="0"/>
                <a:ea typeface="Lato" panose="020F0502020204030203"/>
                <a:cs typeface="Segoe Print" panose="02000600000000000000" charset="0"/>
                <a:sym typeface="Lato" panose="020F0502020204030203"/>
              </a:rPr>
              <a:t>Gensim</a:t>
            </a:r>
          </a:p>
          <a:p>
            <a:pPr marL="139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None/>
            </a:pPr>
            <a:endParaRPr lang="en-US" sz="1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charset="0"/>
              <a:ea typeface="Lato" panose="020F0502020204030203"/>
              <a:cs typeface="Segoe Print" panose="02000600000000000000" charset="0"/>
              <a:sym typeface="Lato" panose="020F0502020204030203"/>
            </a:endParaRPr>
          </a:p>
          <a:p>
            <a:pPr marL="4826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charset="0"/>
              <a:buChar char="Ø"/>
            </a:pPr>
            <a:endParaRPr lang="en-US" sz="13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Print" panose="02000600000000000000" charset="0"/>
              <a:ea typeface="Lato" panose="020F0502020204030203"/>
              <a:cs typeface="Segoe Print" panose="02000600000000000000" charset="0"/>
              <a:sym typeface="Lato" panose="020F0502020204030203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296" name="Google Shape;296;p50"/>
          <p:cNvSpPr txBox="1">
            <a:spLocks noGrp="1"/>
          </p:cNvSpPr>
          <p:nvPr>
            <p:ph type="ctrTitle" idx="4294967295"/>
          </p:nvPr>
        </p:nvSpPr>
        <p:spPr>
          <a:xfrm>
            <a:off x="1918335" y="2805430"/>
            <a:ext cx="530669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</a:pPr>
            <a:r>
              <a:rPr lang="en-US" sz="9600" b="1" i="0" u="none" strike="noStrike" cap="none">
                <a:solidFill>
                  <a:schemeClr val="accent6"/>
                </a:solidFill>
                <a:latin typeface="French Script MT" panose="03020402040607040605" charset="0"/>
                <a:ea typeface="Patrick Hand SC" panose="00000500000000000000"/>
                <a:cs typeface="French Script MT" panose="03020402040607040605" charset="0"/>
                <a:sym typeface="Patrick Hand SC" panose="00000500000000000000"/>
              </a:rPr>
              <a:t>Demo Link</a:t>
            </a:r>
          </a:p>
        </p:txBody>
      </p:sp>
      <p:sp>
        <p:nvSpPr>
          <p:cNvPr id="4" name="Google Shape;212;p37"/>
          <p:cNvSpPr txBox="1">
            <a:spLocks noGrp="1"/>
          </p:cNvSpPr>
          <p:nvPr/>
        </p:nvSpPr>
        <p:spPr>
          <a:xfrm>
            <a:off x="2213610" y="3161030"/>
            <a:ext cx="4716145" cy="3270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  <a:defRPr sz="2400" b="0" i="0" u="none" strike="noStrike" cap="none">
                <a:solidFill>
                  <a:schemeClr val="dk1"/>
                </a:solidFill>
                <a:latin typeface="Patrick Hand SC" panose="00000500000000000000"/>
                <a:ea typeface="Patrick Hand SC" panose="00000500000000000000"/>
                <a:cs typeface="Patrick Hand SC" panose="00000500000000000000"/>
                <a:sym typeface="Patrick Hand SC" panose="00000500000000000000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 panose="00000500000000000000"/>
              <a:buNone/>
            </a:pPr>
            <a:r>
              <a:rPr lang="en-US" sz="2000" b="1">
                <a:solidFill>
                  <a:schemeClr val="accent6"/>
                </a:solidFill>
                <a:latin typeface="Pristina" panose="03060402040406080204" pitchFamily="66" charset="0"/>
                <a:cs typeface="Pristina" panose="03060402040406080204" pitchFamily="66" charset="0"/>
                <a:sym typeface="Patrick Hand SC" panose="00000500000000000000"/>
                <a:hlinkClick r:id="rId3" action="ppaction://hlinkfile"/>
              </a:rPr>
              <a:t>https://www.youtube.com/watch?v=dHDgCRXyUeY</a:t>
            </a: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Import necessary Modules</a:t>
            </a:r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pic>
        <p:nvPicPr>
          <p:cNvPr id="3" name="Picture 2" descr="0"/>
          <p:cNvPicPr>
            <a:picLocks noChangeAspect="1"/>
          </p:cNvPicPr>
          <p:nvPr/>
        </p:nvPicPr>
        <p:blipFill>
          <a:blip r:embed="rId3"/>
          <a:srcRect t="3260" r="8174"/>
          <a:stretch>
            <a:fillRect/>
          </a:stretch>
        </p:blipFill>
        <p:spPr>
          <a:xfrm>
            <a:off x="1628140" y="1364615"/>
            <a:ext cx="5805805" cy="309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Perform Exploratory Data Analysis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3"/>
          <a:srcRect r="3727"/>
          <a:stretch>
            <a:fillRect/>
          </a:stretch>
        </p:blipFill>
        <p:spPr>
          <a:xfrm>
            <a:off x="1750695" y="1379220"/>
            <a:ext cx="5641975" cy="3144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0000"/>
                </a:solidFill>
                <a:latin typeface="Pristina" panose="03060402040406080204" pitchFamily="66" charset="0"/>
                <a:cs typeface="Pristina" panose="03060402040406080204" pitchFamily="66" charset="0"/>
              </a:rPr>
              <a:t>Perform Data Cleaning</a:t>
            </a:r>
            <a:endParaRPr sz="2800" b="1" dirty="0">
              <a:solidFill>
                <a:srgbClr val="000000"/>
              </a:solidFill>
              <a:latin typeface="Pristina" panose="03060402040406080204" pitchFamily="66" charset="0"/>
              <a:cs typeface="Pristina" panose="03060402040406080204" pitchFamily="66" charset="0"/>
            </a:endParaRPr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fld id="{00000000-1234-1234-1234-123412341234}" type="slidenum">
              <a:rPr lang="en-GB"/>
              <a:t>9</a:t>
            </a:fld>
            <a:endParaRPr lang="en-GB"/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3"/>
          <a:srcRect r="4346"/>
          <a:stretch>
            <a:fillRect/>
          </a:stretch>
        </p:blipFill>
        <p:spPr>
          <a:xfrm>
            <a:off x="1594485" y="1437640"/>
            <a:ext cx="5829300" cy="2850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Talbot template">
  <a:themeElements>
    <a:clrScheme name="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FFD451"/>
      </a:hlink>
      <a:folHlink>
        <a:srgbClr val="FFD45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xmlns="" underline="false"/>
      </a:ext>
    </a:extLst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774</Words>
  <Application>Microsoft Office PowerPoint</Application>
  <PresentationFormat>On-screen Show (16:9)</PresentationFormat>
  <Paragraphs>144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Pristina</vt:lpstr>
      <vt:lpstr>French Script MT</vt:lpstr>
      <vt:lpstr>Patrick Hand</vt:lpstr>
      <vt:lpstr>Patrick Hand SC</vt:lpstr>
      <vt:lpstr>Wingdings</vt:lpstr>
      <vt:lpstr>Arial</vt:lpstr>
      <vt:lpstr>Segoe Print</vt:lpstr>
      <vt:lpstr>Talbot template</vt:lpstr>
      <vt:lpstr>CYRIM Fake News Detector</vt:lpstr>
      <vt:lpstr>Introduction</vt:lpstr>
      <vt:lpstr>Solution Proposal</vt:lpstr>
      <vt:lpstr>Solution Proposal</vt:lpstr>
      <vt:lpstr>Technical Profile</vt:lpstr>
      <vt:lpstr>Demo Link</vt:lpstr>
      <vt:lpstr>Import necessary Modules</vt:lpstr>
      <vt:lpstr>Perform Exploratory Data Analysis</vt:lpstr>
      <vt:lpstr>Perform Data Cleaning</vt:lpstr>
      <vt:lpstr>Visualize Datasets </vt:lpstr>
      <vt:lpstr>Visualize Datasets </vt:lpstr>
      <vt:lpstr>Prepare the Data by Performing Tokenization and Padding</vt:lpstr>
      <vt:lpstr>Understand the intuition behind Recurrent Neural Networks</vt:lpstr>
      <vt:lpstr>Understand the intuition behind recurrent neural networks</vt:lpstr>
      <vt:lpstr>PowerPoint Presentation</vt:lpstr>
      <vt:lpstr>PowerPoint Presentation</vt:lpstr>
      <vt:lpstr>  What Make RNNs So Special?</vt:lpstr>
      <vt:lpstr>  What Make RNNs So Special?</vt:lpstr>
      <vt:lpstr>PowerPoint Presentation</vt:lpstr>
      <vt:lpstr>VANISHING GRADIENT PROBLEM</vt:lpstr>
      <vt:lpstr>LSTM INTUTION</vt:lpstr>
      <vt:lpstr>LSTM INTUTION</vt:lpstr>
      <vt:lpstr>Build and Train the Model</vt:lpstr>
      <vt:lpstr>Build and Train the Model</vt:lpstr>
      <vt:lpstr>Evaluation of Model</vt:lpstr>
      <vt:lpstr>Proposed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CYRIM Fake News Detector</dc:title>
  <dc:creator>VIKAS JOSE K</dc:creator>
  <cp:lastModifiedBy>Narendran S Nair</cp:lastModifiedBy>
  <cp:revision>14</cp:revision>
  <dcterms:created xsi:type="dcterms:W3CDTF">2020-09-23T15:06:00Z</dcterms:created>
  <dcterms:modified xsi:type="dcterms:W3CDTF">2020-09-24T11:12:04Z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  <property fmtid="{D5CDD505-2E9C-101B-9397-08002B2CF9AE}" pid="3" name="_MarkAsFinal">
    <vt:bool>true</vt:bool>
  </property>
</Properties>
</file>